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1"/>
  </p:sldMasterIdLst>
  <p:notesMasterIdLst>
    <p:notesMasterId r:id="rId49"/>
  </p:notesMasterIdLst>
  <p:handoutMasterIdLst>
    <p:handoutMasterId r:id="rId50"/>
  </p:handoutMasterIdLst>
  <p:sldIdLst>
    <p:sldId id="709" r:id="rId2"/>
    <p:sldId id="883" r:id="rId3"/>
    <p:sldId id="888" r:id="rId4"/>
    <p:sldId id="710" r:id="rId5"/>
    <p:sldId id="881" r:id="rId6"/>
    <p:sldId id="875" r:id="rId7"/>
    <p:sldId id="750" r:id="rId8"/>
    <p:sldId id="778" r:id="rId9"/>
    <p:sldId id="903" r:id="rId10"/>
    <p:sldId id="739" r:id="rId11"/>
    <p:sldId id="891" r:id="rId12"/>
    <p:sldId id="731" r:id="rId13"/>
    <p:sldId id="733" r:id="rId14"/>
    <p:sldId id="804" r:id="rId15"/>
    <p:sldId id="730" r:id="rId16"/>
    <p:sldId id="892" r:id="rId17"/>
    <p:sldId id="821" r:id="rId18"/>
    <p:sldId id="738" r:id="rId19"/>
    <p:sldId id="756" r:id="rId20"/>
    <p:sldId id="741" r:id="rId21"/>
    <p:sldId id="737" r:id="rId22"/>
    <p:sldId id="855" r:id="rId23"/>
    <p:sldId id="717" r:id="rId24"/>
    <p:sldId id="893" r:id="rId25"/>
    <p:sldId id="772" r:id="rId26"/>
    <p:sldId id="925" r:id="rId27"/>
    <p:sldId id="845" r:id="rId28"/>
    <p:sldId id="867" r:id="rId29"/>
    <p:sldId id="873" r:id="rId30"/>
    <p:sldId id="900" r:id="rId31"/>
    <p:sldId id="906" r:id="rId32"/>
    <p:sldId id="930" r:id="rId33"/>
    <p:sldId id="763" r:id="rId34"/>
    <p:sldId id="898" r:id="rId35"/>
    <p:sldId id="928" r:id="rId36"/>
    <p:sldId id="931" r:id="rId37"/>
    <p:sldId id="918" r:id="rId38"/>
    <p:sldId id="932" r:id="rId39"/>
    <p:sldId id="933" r:id="rId40"/>
    <p:sldId id="912" r:id="rId41"/>
    <p:sldId id="917" r:id="rId42"/>
    <p:sldId id="757" r:id="rId43"/>
    <p:sldId id="897" r:id="rId44"/>
    <p:sldId id="856" r:id="rId45"/>
    <p:sldId id="929" r:id="rId46"/>
    <p:sldId id="911" r:id="rId47"/>
    <p:sldId id="927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hab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9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4646"/>
    <a:srgbClr val="66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62" autoAdjust="0"/>
    <p:restoredTop sz="92906" autoAdjust="0"/>
  </p:normalViewPr>
  <p:slideViewPr>
    <p:cSldViewPr>
      <p:cViewPr varScale="1">
        <p:scale>
          <a:sx n="108" d="100"/>
          <a:sy n="108" d="100"/>
        </p:scale>
        <p:origin x="-17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06BFD2-FA14-4335-9177-52421289D52E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2F22CE-6A7D-4C14-9484-1895AC922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98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BB8579C-424F-47FA-A328-0E4179673414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F64AFFA-4190-4D35-8254-CF5682E5E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53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5EDF4F-2AB0-4AA6-9A2C-9CA56818B09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64AFFA-4190-4D35-8254-CF5682E5E8AF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68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E3F1C4-F960-45B0-B877-59F92AC7A84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0F0FF9-6174-4425-BD97-3C1EB53714AA}" type="datetimeFigureOut">
              <a:rPr lang="ru-RU" smtClean="0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734D5-4913-4AD3-8DE4-86D8CE59A1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3983A8-0289-44B6-A8A9-678A5D532406}" type="datetimeFigureOut">
              <a:rPr lang="ru-RU" smtClean="0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813646-30FF-426D-85F5-78D4838097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F19B88-3662-41BF-828B-5E1AF3600C75}" type="datetimeFigureOut">
              <a:rPr lang="ru-RU" smtClean="0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A7CE5F-C33B-4E60-9C1F-F415F6D4A3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4A3CB8-F22F-42C6-9B2F-312A400593B0}" type="datetimeFigureOut">
              <a:rPr lang="ru-RU" smtClean="0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A2F06-A25E-4087-A294-F2BA9287C4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2785A5-02C7-4A3B-B455-9A4879578DC7}" type="datetimeFigureOut">
              <a:rPr lang="ru-RU" smtClean="0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5542C-7C7A-4BFF-8009-2B58142AD0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6376F4-79BB-45D3-B1E6-9DA4CE20753D}" type="datetimeFigureOut">
              <a:rPr lang="ru-RU" smtClean="0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039E8-53D6-40FA-A19C-87FD3361CD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020A-5BD9-49B3-A2A3-21F546E7B9CF}" type="datetimeFigureOut">
              <a:rPr lang="ru-RU" smtClean="0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0A688-766B-4C7E-A755-68A04CA788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B60C71-7FF7-4859-A99B-228FA8E4725A}" type="datetimeFigureOut">
              <a:rPr lang="ru-RU" smtClean="0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3A24C-4B59-4DF1-8145-ECF92A96D1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293499-6BC9-4668-9869-12BCE28CC69D}" type="datetimeFigureOut">
              <a:rPr lang="ru-RU" smtClean="0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B4343-C003-4992-9C1D-186018B801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C6F9C6-EC1B-447C-A51F-2E7813DE8188}" type="datetimeFigureOut">
              <a:rPr lang="ru-RU" smtClean="0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6BF33-272D-488C-8356-4B4E6AC379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407660-7667-47C9-8C5A-CF40CD01034D}" type="datetimeFigureOut">
              <a:rPr lang="ru-RU" smtClean="0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9CC0-02AB-4D8F-93E8-C3C7EF1B2A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CFB697B-21E1-432B-8B35-9FB7F2BE142D}" type="datetimeFigureOut">
              <a:rPr lang="ru-RU" smtClean="0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9D21F4C-83AA-4A62-875B-66D6344B29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E:\карт-рамки\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AppData\Local\Microsoft\Windows\Temporary Internet Files\Content.Word\IMG-20180205-WA022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3" y="2000240"/>
            <a:ext cx="4786345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4608" y="116632"/>
            <a:ext cx="91440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Constantia" pitchFamily="18" charset="0"/>
              </a:rPr>
              <a:t>МБДОУ  детский сад </a:t>
            </a:r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№1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  <a:latin typeface="Constantia" pitchFamily="18" charset="0"/>
              </a:rPr>
              <a:t>Седарчий</a:t>
            </a:r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» 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Constantia" pitchFamily="18" charset="0"/>
              </a:rPr>
              <a:t>с. </a:t>
            </a:r>
            <a:r>
              <a:rPr lang="ru-RU" sz="3200" b="1" dirty="0" err="1" smtClean="0">
                <a:solidFill>
                  <a:srgbClr val="FF0000"/>
                </a:solidFill>
                <a:latin typeface="Constantia" pitchFamily="18" charset="0"/>
              </a:rPr>
              <a:t>Мескеты</a:t>
            </a:r>
            <a:endParaRPr lang="ru-RU" sz="3200" b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Творческая презентация</a:t>
            </a:r>
            <a:endParaRPr lang="ru-RU" sz="3200" b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sz="3200" b="1" dirty="0">
              <a:solidFill>
                <a:srgbClr val="7030A0"/>
              </a:solidFill>
              <a:latin typeface="Constantia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	</a:t>
            </a:r>
          </a:p>
        </p:txBody>
      </p:sp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285750" y="3789363"/>
            <a:ext cx="85725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onstantia" pitchFamily="18" charset="0"/>
              </a:rPr>
              <a:t>В</a:t>
            </a:r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оспитателя:  </a:t>
            </a:r>
            <a:endParaRPr lang="en-US" sz="28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onstantia" pitchFamily="18" charset="0"/>
              </a:rPr>
              <a:t>                             </a:t>
            </a:r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Гайтаевой </a:t>
            </a:r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Разет </a:t>
            </a:r>
            <a:r>
              <a:rPr lang="ru-RU" sz="2800" b="1" dirty="0" err="1" smtClean="0">
                <a:solidFill>
                  <a:srgbClr val="FF0000"/>
                </a:solidFill>
                <a:latin typeface="Constantia" pitchFamily="18" charset="0"/>
              </a:rPr>
              <a:t>Ахмадовны</a:t>
            </a:r>
            <a:endParaRPr lang="ru-RU" sz="2800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" name="Рисунок 2" descr="IMG-20140228-WA0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80728"/>
            <a:ext cx="8229600" cy="5429288"/>
          </a:xfrm>
          <a:prstGeom prst="cloud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" y="-25400"/>
            <a:ext cx="920969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124744"/>
            <a:ext cx="70187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Приоритетное направление: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«Сохранение и укрепление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здоровья детей»</a:t>
            </a:r>
            <a:endParaRPr lang="ru-RU" sz="44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82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51847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cs typeface="Times New Roman" pitchFamily="18" charset="0"/>
              </a:rPr>
              <a:t>пальчиковая гимнастика,  </a:t>
            </a:r>
            <a:endParaRPr lang="ru-RU" sz="3200" b="1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51203" name="Рисунок 5" descr="пал4.jpg"/>
          <p:cNvPicPr>
            <a:picLocks noChangeAspect="1"/>
          </p:cNvPicPr>
          <p:nvPr/>
        </p:nvPicPr>
        <p:blipFill>
          <a:blip r:embed="rId3" cstate="print"/>
          <a:srcRect t="6950"/>
          <a:stretch>
            <a:fillRect/>
          </a:stretch>
        </p:blipFill>
        <p:spPr bwMode="auto">
          <a:xfrm>
            <a:off x="5651500" y="260350"/>
            <a:ext cx="331311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Рисунок 6" descr="пал6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484313"/>
            <a:ext cx="5329237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Рисунок 7" descr="пал3.jpg"/>
          <p:cNvPicPr>
            <a:picLocks noChangeAspect="1"/>
          </p:cNvPicPr>
          <p:nvPr/>
        </p:nvPicPr>
        <p:blipFill>
          <a:blip r:embed="rId5" cstate="print"/>
          <a:srcRect l="16925" t="13272" r="21651" b="37756"/>
          <a:stretch>
            <a:fillRect/>
          </a:stretch>
        </p:blipFill>
        <p:spPr bwMode="auto">
          <a:xfrm>
            <a:off x="5724525" y="3500438"/>
            <a:ext cx="3240088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4500563" y="188913"/>
            <a:ext cx="42148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cs typeface="Times New Roman" pitchFamily="18" charset="0"/>
              </a:rPr>
              <a:t>дыхательная гимнастика;  </a:t>
            </a:r>
            <a:endParaRPr lang="ru-RU" sz="4000" b="1">
              <a:solidFill>
                <a:srgbClr val="FF0000"/>
              </a:solidFill>
            </a:endParaRPr>
          </a:p>
        </p:txBody>
      </p:sp>
      <p:pic>
        <p:nvPicPr>
          <p:cNvPr id="5" name="Picture 2" descr="C:\Users\Администратор\Desktop\Новая папка\IMAG2312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5505" r="9174"/>
          <a:stretch>
            <a:fillRect/>
          </a:stretch>
        </p:blipFill>
        <p:spPr bwMode="auto">
          <a:xfrm>
            <a:off x="179512" y="260648"/>
            <a:ext cx="4680520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Администратор\Desktop\Новая папка\IMAG2387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l="28406" t="22953" r="31234" b="8193"/>
          <a:stretch>
            <a:fillRect/>
          </a:stretch>
        </p:blipFill>
        <p:spPr bwMode="auto">
          <a:xfrm>
            <a:off x="4499992" y="2636912"/>
            <a:ext cx="4464496" cy="4009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1" descr="IMG_7519.JPG"/>
          <p:cNvPicPr>
            <a:picLocks noChangeAspect="1"/>
          </p:cNvPicPr>
          <p:nvPr/>
        </p:nvPicPr>
        <p:blipFill>
          <a:blip r:embed="rId2" cstate="print"/>
          <a:srcRect t="8002" r="14842"/>
          <a:stretch>
            <a:fillRect/>
          </a:stretch>
        </p:blipFill>
        <p:spPr bwMode="auto">
          <a:xfrm>
            <a:off x="-142908" y="0"/>
            <a:ext cx="8072494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4274" name="TextBox 3"/>
          <p:cNvSpPr txBox="1">
            <a:spLocks noChangeArrowheads="1"/>
          </p:cNvSpPr>
          <p:nvPr/>
        </p:nvSpPr>
        <p:spPr bwMode="auto">
          <a:xfrm>
            <a:off x="4355976" y="116633"/>
            <a:ext cx="39604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800" dirty="0" err="1">
                <a:solidFill>
                  <a:srgbClr val="FF0000"/>
                </a:solidFill>
                <a:latin typeface="Constantia" pitchFamily="18" charset="0"/>
              </a:rPr>
              <a:t>логоритмика</a:t>
            </a:r>
            <a:endParaRPr lang="ru-RU" sz="4800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050" name="Picture 2" descr="C:\Users\Эра\Desktop\фото садика\IMG_0065.JPG"/>
          <p:cNvPicPr>
            <a:picLocks noChangeAspect="1" noChangeArrowheads="1"/>
          </p:cNvPicPr>
          <p:nvPr/>
        </p:nvPicPr>
        <p:blipFill>
          <a:blip r:embed="rId3" cstate="print"/>
          <a:srcRect t="7517" b="12575"/>
          <a:stretch>
            <a:fillRect/>
          </a:stretch>
        </p:blipFill>
        <p:spPr bwMode="auto">
          <a:xfrm>
            <a:off x="250825" y="260648"/>
            <a:ext cx="8642350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3" y="-51688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721" y="1268760"/>
            <a:ext cx="8208912" cy="36004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Georgia" pitchFamily="18" charset="0"/>
              </a:rPr>
              <a:t>ПОДВИЖНЫЕ</a:t>
            </a:r>
            <a:r>
              <a:rPr lang="ru-RU" sz="4800" dirty="0" smtClean="0">
                <a:solidFill>
                  <a:srgbClr val="FF0000"/>
                </a:solidFill>
              </a:rPr>
              <a:t>  </a:t>
            </a:r>
          </a:p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ИГРЫ</a:t>
            </a:r>
            <a:endParaRPr lang="ru-RU" sz="4800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840809"/>
              </p:ext>
            </p:extLst>
          </p:nvPr>
        </p:nvGraphicFramePr>
        <p:xfrm>
          <a:off x="211015" y="267286"/>
          <a:ext cx="8679767" cy="6231988"/>
        </p:xfrm>
        <a:graphic>
          <a:graphicData uri="http://schemas.openxmlformats.org/drawingml/2006/table">
            <a:tbl>
              <a:tblPr/>
              <a:tblGrid>
                <a:gridCol w="86797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319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582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C:\Users\admin\AppData\Local\Microsoft\Windows\Temporary Internet Files\Content.Word\IMG-20180202-WA008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14422"/>
            <a:ext cx="4500594" cy="5143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Microsoft\Windows\Temporary Internet Files\Content.Word\IMG-20180202-WA008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571612"/>
            <a:ext cx="4214842" cy="4929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Рисунок 5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6322" name="Рисунок 2" descr="к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989138"/>
            <a:ext cx="42481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0150518_091425.jpg"/>
          <p:cNvPicPr>
            <a:picLocks noChangeAspect="1"/>
          </p:cNvPicPr>
          <p:nvPr/>
        </p:nvPicPr>
        <p:blipFill>
          <a:blip r:embed="rId4" cstate="print"/>
          <a:srcRect r="20732"/>
          <a:stretch>
            <a:fillRect/>
          </a:stretch>
        </p:blipFill>
        <p:spPr>
          <a:xfrm>
            <a:off x="250825" y="1341438"/>
            <a:ext cx="3889375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325" name="Прямоугольник 7"/>
          <p:cNvSpPr>
            <a:spLocks noChangeArrowheads="1"/>
          </p:cNvSpPr>
          <p:nvPr/>
        </p:nvSpPr>
        <p:spPr bwMode="auto">
          <a:xfrm>
            <a:off x="1476374" y="620713"/>
            <a:ext cx="65520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 игры</a:t>
            </a:r>
            <a:endParaRPr lang="ru-RU" sz="3600" dirty="0">
              <a:latin typeface="Constant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026004" cy="57606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коммуникативные игры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2910" y="1052736"/>
            <a:ext cx="8001056" cy="5376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40" y="-46042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268760"/>
            <a:ext cx="82089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r>
              <a:rPr lang="ru-RU" sz="2800" b="1" dirty="0" smtClean="0">
                <a:solidFill>
                  <a:srgbClr val="FF0000"/>
                </a:solidFill>
              </a:rPr>
              <a:t>1</a:t>
            </a:r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. Общие  сведения о воспитателе.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2. 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Научно </a:t>
            </a:r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– методическая деятельность. 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4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. Приоритетные </a:t>
            </a:r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направления деятельности. 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5.Результаты усвоения программного материала. 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6. Достижения воспитанников.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7. Отзывы родителей.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79629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980728"/>
            <a:ext cx="4099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660066"/>
                </a:solidFill>
                <a:latin typeface="Georgia" pitchFamily="18" charset="0"/>
              </a:rPr>
              <a:t>Содержание </a:t>
            </a:r>
            <a:endParaRPr lang="ru-RU" sz="4400" b="1" dirty="0">
              <a:solidFill>
                <a:srgbClr val="660066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174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4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8370" name="Прямоугольник 2"/>
          <p:cNvSpPr>
            <a:spLocks noChangeArrowheads="1"/>
          </p:cNvSpPr>
          <p:nvPr/>
        </p:nvSpPr>
        <p:spPr bwMode="auto">
          <a:xfrm>
            <a:off x="1357313" y="285750"/>
            <a:ext cx="72151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Народные </a:t>
            </a: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игры: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 «</a:t>
            </a:r>
            <a:r>
              <a:rPr lang="ru-RU" sz="2800" b="1" dirty="0" err="1">
                <a:solidFill>
                  <a:srgbClr val="FF0000"/>
                </a:solidFill>
                <a:latin typeface="Constantia" pitchFamily="18" charset="0"/>
              </a:rPr>
              <a:t>Кульнах</a:t>
            </a: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Constantia" pitchFamily="18" charset="0"/>
              </a:rPr>
              <a:t>ловзар</a:t>
            </a: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»,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Туьшах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ловзар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-</a:t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«Защитить свой дом»</a:t>
            </a:r>
            <a:endParaRPr lang="ru-RU" sz="28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4" name="Picture 3" descr="C:\Users\Администратор\Desktop\Новая папка\IMAG2449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17571" t="7645" r="9905" b="31746"/>
          <a:stretch>
            <a:fillRect/>
          </a:stretch>
        </p:blipFill>
        <p:spPr bwMode="auto">
          <a:xfrm>
            <a:off x="4860032" y="2428868"/>
            <a:ext cx="4003378" cy="4059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Администратор\Desktop\Новая папка\IMAG2458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r="23377"/>
          <a:stretch>
            <a:fillRect/>
          </a:stretch>
        </p:blipFill>
        <p:spPr bwMode="auto">
          <a:xfrm>
            <a:off x="251520" y="1988840"/>
            <a:ext cx="3034596" cy="4494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0178" name="Прямоугольник 1"/>
          <p:cNvSpPr>
            <a:spLocks noChangeArrowheads="1"/>
          </p:cNvSpPr>
          <p:nvPr/>
        </p:nvSpPr>
        <p:spPr bwMode="auto">
          <a:xfrm>
            <a:off x="1143000" y="1052736"/>
            <a:ext cx="692943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Constantia" pitchFamily="18" charset="0"/>
              </a:rPr>
              <a:t>п</a:t>
            </a:r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одвижные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спортивные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игры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9151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0" r="4256" b="386"/>
          <a:stretch>
            <a:fillRect/>
          </a:stretch>
        </p:blipFill>
        <p:spPr bwMode="auto">
          <a:xfrm>
            <a:off x="500034" y="857232"/>
            <a:ext cx="3429455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20160427_162851.jpg"/>
          <p:cNvPicPr>
            <a:picLocks noChangeAspect="1"/>
          </p:cNvPicPr>
          <p:nvPr/>
        </p:nvPicPr>
        <p:blipFill>
          <a:blip r:embed="rId4" cstate="print"/>
          <a:srcRect t="33333" r="76563" b="9375"/>
          <a:stretch>
            <a:fillRect/>
          </a:stretch>
        </p:blipFill>
        <p:spPr>
          <a:xfrm>
            <a:off x="5143504" y="2071678"/>
            <a:ext cx="3786214" cy="3929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0384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714348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3" t="45797" r="19878" b="18190"/>
          <a:stretch/>
        </p:blipFill>
        <p:spPr bwMode="auto">
          <a:xfrm>
            <a:off x="5500694" y="2928934"/>
            <a:ext cx="3357586" cy="30934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28420" r="59766" b="18190"/>
          <a:stretch/>
        </p:blipFill>
        <p:spPr bwMode="auto">
          <a:xfrm>
            <a:off x="1214414" y="428604"/>
            <a:ext cx="3786214" cy="3950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839833"/>
            <a:ext cx="8496944" cy="4821415"/>
          </a:xfrm>
          <a:prstGeom prst="rect">
            <a:avLst/>
          </a:prstGeom>
          <a:noFill/>
        </p:spPr>
        <p:txBody>
          <a:bodyPr wrap="square" rtlCol="0">
            <a:prstTxWarp prst="textButtonPour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Mongolian Baiti" pitchFamily="66" charset="0"/>
              </a:rPr>
              <a:t>Художественно-творческое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Mongolian Baiti" pitchFamily="66" charset="0"/>
              </a:rPr>
              <a:t>развитие детей</a:t>
            </a:r>
            <a:endParaRPr lang="ru-RU" sz="2800" b="1" dirty="0">
              <a:solidFill>
                <a:srgbClr val="FF0000"/>
              </a:solidFill>
              <a:latin typeface="Georgia" pitchFamily="18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82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4" descr="64.jpg"/>
          <p:cNvPicPr>
            <a:picLocks noChangeAspect="1"/>
          </p:cNvPicPr>
          <p:nvPr/>
        </p:nvPicPr>
        <p:blipFill>
          <a:blip r:embed="rId3" cstate="print"/>
          <a:srcRect l="7208" t="4642" r="7208" b="44960"/>
          <a:stretch>
            <a:fillRect/>
          </a:stretch>
        </p:blipFill>
        <p:spPr bwMode="auto">
          <a:xfrm>
            <a:off x="-72232" y="0"/>
            <a:ext cx="9216231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5605" name="Рисунок 25" descr="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2557" y="2132856"/>
            <a:ext cx="253365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27" descr="2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23385">
            <a:off x="6277622" y="3869430"/>
            <a:ext cx="25908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26" descr="1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925490">
            <a:off x="614770" y="1084157"/>
            <a:ext cx="25527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435">
            <a:off x="5264738" y="436201"/>
            <a:ext cx="3609546" cy="2292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/>
          <a:stretch/>
        </p:blipFill>
        <p:spPr>
          <a:xfrm>
            <a:off x="714348" y="4286256"/>
            <a:ext cx="3384376" cy="218723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AppData\Local\Microsoft\Windows\Temporary Internet Files\Content.Word\IMG-20180207-WA003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38137"/>
            <a:ext cx="8001055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3"/>
          <a:stretch>
            <a:fillRect/>
          </a:stretch>
        </p:blipFill>
        <p:spPr>
          <a:xfrm>
            <a:off x="395536" y="785794"/>
            <a:ext cx="8391277" cy="5739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3157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142984"/>
            <a:ext cx="7172346" cy="5324836"/>
          </a:xfrm>
          <a:prstGeom prst="rect">
            <a:avLst/>
          </a:prstGeom>
          <a:ln w="127000" cap="rnd">
            <a:solidFill>
              <a:schemeClr val="accent3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188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12.jpg"/>
          <p:cNvPicPr>
            <a:picLocks noChangeAspect="1"/>
          </p:cNvPicPr>
          <p:nvPr/>
        </p:nvPicPr>
        <p:blipFill>
          <a:blip r:embed="rId2" cstate="print"/>
          <a:srcRect b="8576"/>
          <a:stretch>
            <a:fillRect/>
          </a:stretch>
        </p:blipFill>
        <p:spPr>
          <a:xfrm>
            <a:off x="2163" y="-249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692697"/>
            <a:ext cx="74168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FF00"/>
              </a:solidFill>
            </a:endParaRPr>
          </a:p>
          <a:p>
            <a:pPr algn="ctr"/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93186" name="Picture 2" descr="C:\Users\1\Desktop\ДЕЛОПРОИЗВОДСТВО 2016\ФОТО 2016Г САД 2\ФОТО НОВЙ ГОД 2016\IMG-20161230-WA0031.jpg"/>
          <p:cNvPicPr>
            <a:picLocks noChangeAspect="1" noChangeArrowheads="1"/>
          </p:cNvPicPr>
          <p:nvPr/>
        </p:nvPicPr>
        <p:blipFill>
          <a:blip r:embed="rId3" cstate="print"/>
          <a:srcRect t="23195"/>
          <a:stretch>
            <a:fillRect/>
          </a:stretch>
        </p:blipFill>
        <p:spPr bwMode="auto">
          <a:xfrm>
            <a:off x="4857752" y="3429000"/>
            <a:ext cx="4070426" cy="3147544"/>
          </a:xfrm>
          <a:prstGeom prst="ellipse">
            <a:avLst/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9"/>
          <a:stretch>
            <a:fillRect/>
          </a:stretch>
        </p:blipFill>
        <p:spPr bwMode="auto">
          <a:xfrm>
            <a:off x="785786" y="785794"/>
            <a:ext cx="3961010" cy="3074967"/>
          </a:xfrm>
          <a:prstGeom prst="ellipse">
            <a:avLst/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023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04664"/>
            <a:ext cx="777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660066"/>
                </a:solidFill>
              </a:rPr>
              <a:t>Общие сведения о воспитателе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3714752"/>
            <a:ext cx="83582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endParaRPr lang="ru-RU" sz="2800" dirty="0"/>
          </a:p>
          <a:p>
            <a:endParaRPr lang="ru-RU" sz="2800" b="1" dirty="0" smtClean="0">
              <a:solidFill>
                <a:srgbClr val="660066"/>
              </a:solidFill>
            </a:endParaRPr>
          </a:p>
          <a:p>
            <a:pPr algn="ctr"/>
            <a:r>
              <a:rPr lang="ru-RU" sz="2400" b="1" dirty="0" err="1" smtClean="0">
                <a:solidFill>
                  <a:srgbClr val="660066"/>
                </a:solidFill>
              </a:rPr>
              <a:t>Гайтаева</a:t>
            </a:r>
            <a:r>
              <a:rPr lang="ru-RU" sz="2400" b="1" dirty="0" smtClean="0">
                <a:solidFill>
                  <a:srgbClr val="660066"/>
                </a:solidFill>
              </a:rPr>
              <a:t> </a:t>
            </a:r>
            <a:r>
              <a:rPr lang="ru-RU" sz="2400" b="1" dirty="0" err="1" smtClean="0">
                <a:solidFill>
                  <a:srgbClr val="660066"/>
                </a:solidFill>
              </a:rPr>
              <a:t>Разет</a:t>
            </a:r>
            <a:r>
              <a:rPr lang="ru-RU" sz="2400" b="1" dirty="0" smtClean="0">
                <a:solidFill>
                  <a:srgbClr val="660066"/>
                </a:solidFill>
              </a:rPr>
              <a:t> </a:t>
            </a:r>
            <a:r>
              <a:rPr lang="ru-RU" sz="2400" b="1" dirty="0" err="1" smtClean="0">
                <a:solidFill>
                  <a:srgbClr val="660066"/>
                </a:solidFill>
              </a:rPr>
              <a:t>Ахмадовна</a:t>
            </a:r>
            <a:r>
              <a:rPr lang="ru-RU" sz="2400" b="1" dirty="0" smtClean="0">
                <a:solidFill>
                  <a:srgbClr val="660066"/>
                </a:solidFill>
              </a:rPr>
              <a:t>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Воспитатель – МБДОУ Детский сад №1 «</a:t>
            </a:r>
            <a:r>
              <a:rPr lang="ru-RU" sz="2400" dirty="0" err="1" smtClean="0">
                <a:solidFill>
                  <a:srgbClr val="FF0000"/>
                </a:solidFill>
              </a:rPr>
              <a:t>Седарчий</a:t>
            </a:r>
            <a:r>
              <a:rPr lang="ru-RU" sz="2400" dirty="0" smtClean="0">
                <a:solidFill>
                  <a:srgbClr val="FF0000"/>
                </a:solidFill>
              </a:rPr>
              <a:t>» </a:t>
            </a:r>
            <a:r>
              <a:rPr lang="ru-RU" sz="2400" dirty="0" err="1" smtClean="0">
                <a:solidFill>
                  <a:srgbClr val="FF0000"/>
                </a:solidFill>
              </a:rPr>
              <a:t>с.Мескеты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Образование</a:t>
            </a:r>
            <a:r>
              <a:rPr lang="ru-RU" sz="2400" dirty="0">
                <a:solidFill>
                  <a:srgbClr val="FF0000"/>
                </a:solidFill>
              </a:rPr>
              <a:t>: </a:t>
            </a:r>
            <a:r>
              <a:rPr lang="ru-RU" sz="2400" dirty="0" smtClean="0">
                <a:solidFill>
                  <a:srgbClr val="FF0000"/>
                </a:solidFill>
              </a:rPr>
              <a:t>высшее, стаж работы – 3года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C:\Users\admin\AppData\Local\Microsoft\Windows\Temporary Internet Files\Content.Word\IMG-20180206-WA011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071546"/>
            <a:ext cx="4071966" cy="3714776"/>
          </a:xfrm>
          <a:prstGeom prst="ellipse">
            <a:avLst/>
          </a:prstGeom>
          <a:ln w="190500" cap="rnd">
            <a:solidFill>
              <a:schemeClr val="accent5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7898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3" y="476672"/>
            <a:ext cx="7560839" cy="4896544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131"/>
              </a:avLst>
            </a:prstTxWarp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Arial Narrow" pitchFamily="34" charset="0"/>
              </a:rPr>
              <a:t>ОРГАНИЗАЦИОННО-ОБРАЗОВАТЕЛЬНАЯ ДЕЯТЕЛЬНОСТЬ С ДЕТЬМИ</a:t>
            </a:r>
            <a:endParaRPr lang="ru-RU" sz="48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AppData\Local\Microsoft\Windows\Temporary Internet Files\Content.Word\IMG-20180202-WA009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3857652" cy="3500462"/>
          </a:xfrm>
          <a:prstGeom prst="ellipse">
            <a:avLst/>
          </a:prstGeom>
          <a:ln w="190500" cap="rnd">
            <a:solidFill>
              <a:schemeClr val="accent4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admin\AppData\Local\Microsoft\Windows\Temporary Internet Files\Content.Word\IMG-20180202-WA009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928934"/>
            <a:ext cx="3754951" cy="3246429"/>
          </a:xfrm>
          <a:prstGeom prst="ellipse">
            <a:avLst/>
          </a:prstGeom>
          <a:ln w="190500" cap="rnd">
            <a:solidFill>
              <a:schemeClr val="accent4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AppData\Local\Microsoft\Windows\Temporary Internet Files\Content.Word\IMG-20180207-WA004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4262414" cy="3286148"/>
          </a:xfrm>
          <a:prstGeom prst="ellipse">
            <a:avLst/>
          </a:prstGeom>
          <a:ln w="190500" cap="rnd">
            <a:solidFill>
              <a:srgbClr val="7030A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C:\Users\admin\AppData\Local\Microsoft\Windows\Temporary Internet Files\Content.Word\IMG-20180206-WA007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71810"/>
            <a:ext cx="4214842" cy="3161109"/>
          </a:xfrm>
          <a:prstGeom prst="ellipse">
            <a:avLst/>
          </a:prstGeom>
          <a:ln w="190500" cap="rnd">
            <a:solidFill>
              <a:srgbClr val="7030A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7586" name="Прямоугольник 1"/>
          <p:cNvSpPr>
            <a:spLocks noChangeArrowheads="1"/>
          </p:cNvSpPr>
          <p:nvPr/>
        </p:nvSpPr>
        <p:spPr bwMode="auto">
          <a:xfrm>
            <a:off x="468313" y="260350"/>
            <a:ext cx="81359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latin typeface="Constantia" pitchFamily="18" charset="0"/>
              </a:rPr>
              <a:t>. </a:t>
            </a:r>
            <a:endParaRPr lang="ru-RU" sz="3200" dirty="0">
              <a:latin typeface="Constantia" pitchFamily="18" charset="0"/>
            </a:endParaRPr>
          </a:p>
        </p:txBody>
      </p:sp>
      <p:pic>
        <p:nvPicPr>
          <p:cNvPr id="5" name="Рисунок 4" descr="C:\Users\admin\AppData\Local\Microsoft\Windows\Temporary Internet Files\Content.Word\IMG-20180202-WA008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857496"/>
            <a:ext cx="3781425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admin\AppData\Local\Microsoft\Windows\Temporary Internet Files\Content.Word\IMG-20180202-WA008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571480"/>
            <a:ext cx="4214842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789" y="648399"/>
            <a:ext cx="7807627" cy="52288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prstTxWarp prst="textDeflate">
              <a:avLst>
                <a:gd name="adj" fmla="val 17876"/>
              </a:avLst>
            </a:prstTxWarp>
            <a:spAutoFit/>
            <a:scene3d>
              <a:camera prst="isometricOffAxis2Right"/>
              <a:lightRig rig="threePt" dir="t"/>
            </a:scene3d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</a:t>
            </a:r>
            <a:r>
              <a:rPr lang="ru-RU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УЧАСТИЕ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В МЕРОПРИЯТИЯХ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87837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AppData\Local\Microsoft\Windows\Temporary Internet Files\Content.Word\IMG-20180206-WA011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928670"/>
            <a:ext cx="3714776" cy="4500594"/>
          </a:xfrm>
          <a:prstGeom prst="ellipse">
            <a:avLst/>
          </a:prstGeom>
          <a:ln w="190500" cap="rnd">
            <a:solidFill>
              <a:schemeClr val="accent6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AppData\Local\Microsoft\Windows\Temporary Internet Files\Content.Word\IMG-20180207-WA00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286124"/>
            <a:ext cx="3786214" cy="2643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admin\AppData\Local\Microsoft\Windows\Temporary Internet Files\Content.Word\IMG-20180207-WA00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00108"/>
            <a:ext cx="3548002" cy="2928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AppData\Local\Microsoft\Windows\Temporary Internet Files\Content.Word\IMG-20180207-WA0103.jpg"/>
          <p:cNvPicPr/>
          <p:nvPr/>
        </p:nvPicPr>
        <p:blipFill>
          <a:blip r:embed="rId2"/>
          <a:srcRect t="20000"/>
          <a:stretch>
            <a:fillRect/>
          </a:stretch>
        </p:blipFill>
        <p:spPr bwMode="auto">
          <a:xfrm>
            <a:off x="428596" y="1142984"/>
            <a:ext cx="4165587" cy="2571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:\Фото 23 февраль\20170221_114004.jpg"/>
          <p:cNvPicPr>
            <a:picLocks noChangeAspect="1" noChangeArrowheads="1"/>
          </p:cNvPicPr>
          <p:nvPr/>
        </p:nvPicPr>
        <p:blipFill>
          <a:blip r:embed="rId3" cstate="print"/>
          <a:srcRect l="23171"/>
          <a:stretch>
            <a:fillRect/>
          </a:stretch>
        </p:blipFill>
        <p:spPr bwMode="auto">
          <a:xfrm>
            <a:off x="4714876" y="3286124"/>
            <a:ext cx="4143404" cy="2928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AppData\Local\Microsoft\Windows\Temporary Internet Files\Content.Word\IMG-20180207-WA010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857364"/>
            <a:ext cx="3643338" cy="4071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admin\AppData\Local\Microsoft\Windows\Temporary Internet Files\Content.Word\IMG-20180207-WA01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71546"/>
            <a:ext cx="3714776" cy="3714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AppData\Local\Microsoft\Windows\Temporary Internet Files\Content.Word\IMG-20180207-WA01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3643338" cy="3500462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C:\Users\admin\AppData\Local\Microsoft\Windows\Temporary Internet Files\Content.Word\IMG-20180207-WA01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2214554"/>
            <a:ext cx="3857652" cy="35719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785813" y="-147387"/>
            <a:ext cx="764381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8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itchFamily="18" charset="0"/>
              </a:rPr>
              <a:t>На </a:t>
            </a:r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свете много различных </a:t>
            </a:r>
            <a:endParaRPr lang="ru-RU" sz="28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itchFamily="18" charset="0"/>
              </a:rPr>
              <a:t>профессий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И в каждом есть прелесть своя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7030A0"/>
                </a:solidFill>
                <a:cs typeface="Times New Roman" pitchFamily="18" charset="0"/>
              </a:rPr>
              <a:t>Но нет благородней, нужней и полезней</a:t>
            </a:r>
            <a:endParaRPr lang="ru-RU" sz="2800" b="1" dirty="0">
              <a:solidFill>
                <a:srgbClr val="7030A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7030A0"/>
                </a:solidFill>
                <a:cs typeface="Times New Roman" pitchFamily="18" charset="0"/>
              </a:rPr>
              <a:t>Чем та, кем работаю я.</a:t>
            </a:r>
            <a:endParaRPr lang="ru-RU" sz="2800" b="1" dirty="0">
              <a:solidFill>
                <a:srgbClr val="7030A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7030A0"/>
                </a:solidFill>
                <a:cs typeface="Times New Roman" pitchFamily="18" charset="0"/>
              </a:rPr>
              <a:t>И если хвалой награждают поэта</a:t>
            </a:r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Иль славят артиста, врача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Горжусь я за них, потому что растила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Их воспитатель - Я.</a:t>
            </a:r>
            <a:endParaRPr lang="ru-RU" sz="2800" b="1" dirty="0">
              <a:solidFill>
                <a:srgbClr val="FF0000"/>
              </a:solidFill>
            </a:endParaRPr>
          </a:p>
          <a:p>
            <a:pPr eaLnBrk="0" hangingPunct="0"/>
            <a:endParaRPr lang="ru-RU" sz="28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01-02-16-13-24-4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620688"/>
            <a:ext cx="6768752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692.JP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251520" y="188640"/>
            <a:ext cx="4320480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06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63888" y="1412776"/>
            <a:ext cx="6480720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Прямоугольник 1"/>
          <p:cNvSpPr>
            <a:spLocks noChangeArrowheads="1"/>
          </p:cNvSpPr>
          <p:nvPr/>
        </p:nvSpPr>
        <p:spPr bwMode="auto">
          <a:xfrm>
            <a:off x="2736850" y="260350"/>
            <a:ext cx="5003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200">
              <a:latin typeface="Constantia" pitchFamily="18" charset="0"/>
            </a:endParaRPr>
          </a:p>
          <a:p>
            <a:r>
              <a:rPr lang="ru-RU" sz="3200">
                <a:latin typeface="Constantia" pitchFamily="18" charset="0"/>
              </a:rPr>
              <a:t>«Царь Султан», «Шут». </a:t>
            </a:r>
          </a:p>
        </p:txBody>
      </p:sp>
      <p:pic>
        <p:nvPicPr>
          <p:cNvPr id="69634" name="Picture 2" descr="C:\Users\Эра\Desktop\фото садика\846AMJCE\IMG_7550.JPG"/>
          <p:cNvPicPr>
            <a:picLocks noChangeAspect="1" noChangeArrowheads="1"/>
          </p:cNvPicPr>
          <p:nvPr/>
        </p:nvPicPr>
        <p:blipFill>
          <a:blip r:embed="rId2" cstate="print"/>
          <a:srcRect l="20312"/>
          <a:stretch>
            <a:fillRect/>
          </a:stretch>
        </p:blipFill>
        <p:spPr bwMode="auto">
          <a:xfrm>
            <a:off x="1285852" y="571480"/>
            <a:ext cx="6929454" cy="6521822"/>
          </a:xfrm>
          <a:prstGeom prst="ellipse">
            <a:avLst/>
          </a:prstGeom>
          <a:ln w="190500" cap="rnd">
            <a:solidFill>
              <a:schemeClr val="accent5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268760"/>
            <a:ext cx="8280920" cy="2483407"/>
          </a:xfrm>
          <a:prstGeom prst="rect">
            <a:avLst/>
          </a:prstGeom>
        </p:spPr>
        <p:txBody>
          <a:bodyPr>
            <a:prstTxWarp prst="textWave1">
              <a:avLst>
                <a:gd name="adj1" fmla="val 12500"/>
                <a:gd name="adj2" fmla="val -680"/>
              </a:avLst>
            </a:prstTxWarp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ДУХОВНО-НРАВСТВЕННОЕ </a:t>
            </a:r>
          </a:p>
          <a:p>
            <a:pPr algn="ctr"/>
            <a:r>
              <a:rPr lang="ru-RU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latin typeface="Cambria" pitchFamily="18" charset="0"/>
              </a:rPr>
              <a:t>ВОСПИТАНИЕ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ДЕТЕЙ</a:t>
            </a:r>
            <a:endParaRPr lang="ru-RU" b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633083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782256"/>
            <a:ext cx="7715275" cy="5743088"/>
          </a:xfrm>
          <a:prstGeom prst="ellipse">
            <a:avLst/>
          </a:prstGeom>
          <a:ln w="190500" cap="rnd">
            <a:solidFill>
              <a:schemeClr val="accent5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384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AppData\Local\Microsoft\Windows\Temporary Internet Files\Content.Word\IMG-20180207-WA009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285992"/>
            <a:ext cx="3929090" cy="3729038"/>
          </a:xfrm>
          <a:prstGeom prst="ellipse">
            <a:avLst/>
          </a:prstGeom>
          <a:ln w="190500" cap="rnd">
            <a:solidFill>
              <a:schemeClr val="accent5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C:\Users\admin\AppData\Local\Microsoft\Windows\Temporary Internet Files\Content.Word\IMG-20180207-WA009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000108"/>
            <a:ext cx="3805230" cy="4143404"/>
          </a:xfrm>
          <a:prstGeom prst="ellipse">
            <a:avLst/>
          </a:prstGeom>
          <a:ln w="190500" cap="rnd">
            <a:solidFill>
              <a:schemeClr val="accent5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01-02-16-13-24-1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3960440" cy="3888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age-01-02-16-13-24-5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924944"/>
            <a:ext cx="4752528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AppData\Local\Microsoft\Windows\Temporary Internet Files\Content.Word\IMG-20180206-WA010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857496"/>
            <a:ext cx="4500594" cy="3124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admin\AppData\Local\Microsoft\Windows\Temporary Internet Files\Content.Word\IMG-20180206-WA011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4572032" cy="3643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764704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" pitchFamily="18" charset="0"/>
              </a:rPr>
              <a:t>НАУЧНО-МЕТОДИЧЕСКАЯ РАБОТА:</a:t>
            </a:r>
            <a:endParaRPr lang="ru-RU" sz="3200" b="1" dirty="0">
              <a:solidFill>
                <a:srgbClr val="FF0000"/>
              </a:solidFill>
              <a:latin typeface="Century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274838"/>
            <a:ext cx="68407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660066"/>
                </a:solidFill>
              </a:rPr>
              <a:t>вхожу в состав Методического совета ДОУ;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660066"/>
                </a:solidFill>
              </a:rPr>
              <a:t> являюсь членом  творческой группы;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660066"/>
                </a:solidFill>
              </a:rPr>
              <a:t> активный участник  МО  педагогов ДОУ;   </a:t>
            </a:r>
          </a:p>
        </p:txBody>
      </p:sp>
    </p:spTree>
    <p:extLst>
      <p:ext uri="{BB962C8B-B14F-4D97-AF65-F5344CB8AC3E}">
        <p14:creationId xmlns:p14="http://schemas.microsoft.com/office/powerpoint/2010/main" val="103051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33536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131840" y="3140968"/>
            <a:ext cx="7200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332656"/>
            <a:ext cx="5094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Программа </a:t>
            </a:r>
            <a:r>
              <a:rPr lang="ru-RU" sz="2000" b="1" dirty="0" smtClean="0">
                <a:solidFill>
                  <a:srgbClr val="FF0000"/>
                </a:solidFill>
              </a:rPr>
              <a:t>«От рождения до </a:t>
            </a:r>
            <a:r>
              <a:rPr lang="ru-RU" sz="2000" b="1" dirty="0">
                <a:solidFill>
                  <a:srgbClr val="FF0000"/>
                </a:solidFill>
              </a:rPr>
              <a:t>школы»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Н</a:t>
            </a:r>
            <a:r>
              <a:rPr lang="ru-RU" sz="2000" b="1" dirty="0">
                <a:solidFill>
                  <a:srgbClr val="FF0000"/>
                </a:solidFill>
              </a:rPr>
              <a:t>. Е. </a:t>
            </a:r>
            <a:r>
              <a:rPr lang="ru-RU" sz="2000" b="1" dirty="0" err="1">
                <a:solidFill>
                  <a:srgbClr val="FF0000"/>
                </a:solidFill>
              </a:rPr>
              <a:t>Вераксы</a:t>
            </a:r>
            <a:r>
              <a:rPr lang="ru-RU" sz="2000" b="1" dirty="0">
                <a:solidFill>
                  <a:srgbClr val="FF0000"/>
                </a:solidFill>
              </a:rPr>
              <a:t>, Т. С. Комаровой,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</a:t>
            </a:r>
            <a:r>
              <a:rPr lang="ru-RU" sz="2000" b="1" dirty="0">
                <a:solidFill>
                  <a:srgbClr val="FF0000"/>
                </a:solidFill>
              </a:rPr>
              <a:t>. А. Васильевой.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2363"/>
            <a:ext cx="2448272" cy="367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96" y="1700808"/>
            <a:ext cx="2664296" cy="339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25" y="1122362"/>
            <a:ext cx="2592288" cy="345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509099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Использую </a:t>
            </a:r>
            <a:r>
              <a:rPr lang="ru-RU" b="1" dirty="0">
                <a:solidFill>
                  <a:srgbClr val="FF0000"/>
                </a:solidFill>
              </a:rPr>
              <a:t>на ряду с программой </a:t>
            </a:r>
            <a:r>
              <a:rPr lang="ru-RU" b="1" dirty="0" smtClean="0">
                <a:solidFill>
                  <a:srgbClr val="FF0000"/>
                </a:solidFill>
              </a:rPr>
              <a:t>«От рождения до школы» парциальную программу: </a:t>
            </a:r>
            <a:r>
              <a:rPr lang="ru-RU" b="1" dirty="0">
                <a:solidFill>
                  <a:srgbClr val="FF0000"/>
                </a:solidFill>
              </a:rPr>
              <a:t>под  </a:t>
            </a:r>
            <a:r>
              <a:rPr lang="ru-RU" b="1" dirty="0" smtClean="0">
                <a:solidFill>
                  <a:srgbClr val="FF0000"/>
                </a:solidFill>
              </a:rPr>
              <a:t>редакцией Л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r>
              <a:rPr lang="ru-RU" b="1" dirty="0" err="1" smtClean="0">
                <a:solidFill>
                  <a:srgbClr val="FF0000"/>
                </a:solidFill>
              </a:rPr>
              <a:t>Пензулаевой</a:t>
            </a:r>
            <a:r>
              <a:rPr lang="ru-RU" b="1" dirty="0" smtClean="0">
                <a:solidFill>
                  <a:srgbClr val="FF0000"/>
                </a:solidFill>
              </a:rPr>
              <a:t> «Физическая </a:t>
            </a:r>
            <a:r>
              <a:rPr lang="ru-RU" b="1" dirty="0">
                <a:solidFill>
                  <a:srgbClr val="FF0000"/>
                </a:solidFill>
              </a:rPr>
              <a:t>культура в детском </a:t>
            </a:r>
            <a:r>
              <a:rPr lang="ru-RU" b="1" dirty="0" smtClean="0">
                <a:solidFill>
                  <a:srgbClr val="FF0000"/>
                </a:solidFill>
              </a:rPr>
              <a:t>саду».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40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" name="Рисунок 1" descr="IMAG0872.jpg"/>
          <p:cNvPicPr>
            <a:picLocks noChangeAspect="1"/>
          </p:cNvPicPr>
          <p:nvPr/>
        </p:nvPicPr>
        <p:blipFill rotWithShape="1">
          <a:blip r:embed="rId3" cstate="print"/>
          <a:srcRect l="-818" t="14316" r="818" b="-601"/>
          <a:stretch/>
        </p:blipFill>
        <p:spPr>
          <a:xfrm>
            <a:off x="361361" y="1052736"/>
            <a:ext cx="8215370" cy="53409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259632" y="31356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Игра «</a:t>
            </a:r>
            <a:r>
              <a:rPr lang="ru-RU" sz="2800" b="1" dirty="0" err="1" smtClean="0">
                <a:solidFill>
                  <a:srgbClr val="FF0000"/>
                </a:solidFill>
              </a:rPr>
              <a:t>Логоформочка</a:t>
            </a:r>
            <a:r>
              <a:rPr lang="ru-RU" sz="2800" dirty="0" smtClean="0">
                <a:solidFill>
                  <a:srgbClr val="FF0000"/>
                </a:solidFill>
              </a:rPr>
              <a:t>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2" descr="64.jpg"/>
          <p:cNvPicPr>
            <a:picLocks noChangeAspect="1"/>
          </p:cNvPicPr>
          <p:nvPr/>
        </p:nvPicPr>
        <p:blipFill>
          <a:blip r:embed="rId3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500063" y="689917"/>
            <a:ext cx="846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Рисунок 11" descr="DSC01584.JPG"/>
          <p:cNvPicPr>
            <a:picLocks noChangeAspect="1"/>
          </p:cNvPicPr>
          <p:nvPr/>
        </p:nvPicPr>
        <p:blipFill>
          <a:blip r:embed="rId4" cstate="print"/>
          <a:srcRect t="38450" r="31100"/>
          <a:stretch>
            <a:fillRect/>
          </a:stretch>
        </p:blipFill>
        <p:spPr>
          <a:xfrm>
            <a:off x="4415432" y="2276872"/>
            <a:ext cx="4392488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IMG-20150204-WA0133.jpg"/>
          <p:cNvPicPr>
            <a:picLocks noChangeAspect="1"/>
          </p:cNvPicPr>
          <p:nvPr/>
        </p:nvPicPr>
        <p:blipFill>
          <a:blip r:embed="rId5" cstate="print"/>
          <a:srcRect l="35038" r="6369"/>
          <a:stretch>
            <a:fillRect/>
          </a:stretch>
        </p:blipFill>
        <p:spPr>
          <a:xfrm>
            <a:off x="251520" y="188640"/>
            <a:ext cx="3888432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644483" y="443695"/>
            <a:ext cx="4160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Игра «Собери фигуру»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3"/>
          <a:stretch/>
        </p:blipFill>
        <p:spPr bwMode="auto">
          <a:xfrm>
            <a:off x="251520" y="4198024"/>
            <a:ext cx="3744416" cy="2471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14318</TotalTime>
  <Words>286</Words>
  <Application>Microsoft Office PowerPoint</Application>
  <PresentationFormat>Экран (4:3)</PresentationFormat>
  <Paragraphs>90</Paragraphs>
  <Slides>47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коммуникативные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«РОДНИЧОК»</dc:title>
  <dc:creator>ashab</dc:creator>
  <cp:lastModifiedBy>admin</cp:lastModifiedBy>
  <cp:revision>977</cp:revision>
  <dcterms:modified xsi:type="dcterms:W3CDTF">2018-02-21T06:12:47Z</dcterms:modified>
</cp:coreProperties>
</file>